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9" r:id="rId3"/>
    <p:sldId id="280" r:id="rId4"/>
    <p:sldId id="281" r:id="rId5"/>
    <p:sldId id="282" r:id="rId6"/>
    <p:sldId id="288" r:id="rId7"/>
    <p:sldId id="289" r:id="rId8"/>
    <p:sldId id="283" r:id="rId9"/>
    <p:sldId id="290" r:id="rId10"/>
    <p:sldId id="284" r:id="rId11"/>
    <p:sldId id="275" r:id="rId12"/>
    <p:sldId id="262" r:id="rId13"/>
    <p:sldId id="272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4%B8%9C%E5%B0%BC%C2%B7%E5%8D%9A%E8%B5%9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1448" cy="1400530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147" y="1955798"/>
            <a:ext cx="11696152" cy="448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6000" dirty="0"/>
              <a:t>巧用思维导图，构建知识体系</a:t>
            </a:r>
          </a:p>
          <a:p>
            <a:pPr marL="0" indent="0">
              <a:buNone/>
            </a:pPr>
            <a:r>
              <a:rPr lang="en-US" altLang="zh-CN" sz="4300" dirty="0"/>
              <a:t>          </a:t>
            </a:r>
            <a:r>
              <a:rPr lang="en-US" altLang="zh-CN" sz="4300" dirty="0" smtClean="0"/>
              <a:t>           </a:t>
            </a:r>
            <a:r>
              <a:rPr lang="en-US" altLang="zh-CN" sz="4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4300" dirty="0">
                <a:latin typeface="楷体" panose="02010609060101010101" pitchFamily="49" charset="-122"/>
                <a:ea typeface="楷体" panose="02010609060101010101" pitchFamily="49" charset="-122"/>
              </a:rPr>
              <a:t>基于历史学科素养的高三复习</a:t>
            </a:r>
          </a:p>
          <a:p>
            <a:pPr marL="0" indent="0">
              <a:buNone/>
            </a:pPr>
            <a: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</a:t>
            </a:r>
          </a:p>
          <a:p>
            <a:pPr marL="0" indent="0">
              <a:buNone/>
            </a:pPr>
            <a: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zh-CN" altLang="en-US" sz="3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重庆南开中学  郑大治</a:t>
            </a:r>
            <a:endParaRPr lang="zh-CN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7594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019" y="324531"/>
            <a:ext cx="9404723" cy="1400530"/>
          </a:xfrm>
        </p:spPr>
        <p:txBody>
          <a:bodyPr/>
          <a:lstStyle/>
          <a:p>
            <a:r>
              <a:rPr lang="zh-CN" altLang="en-US" dirty="0" smtClean="0"/>
              <a:t>以春秋战国时期为例整合知识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637866"/>
              </p:ext>
            </p:extLst>
          </p:nvPr>
        </p:nvGraphicFramePr>
        <p:xfrm>
          <a:off x="629018" y="1632247"/>
          <a:ext cx="10959079" cy="4452214"/>
        </p:xfrm>
        <a:graphic>
          <a:graphicData uri="http://schemas.openxmlformats.org/drawingml/2006/table">
            <a:tbl>
              <a:tblPr firstRow="1" firstCol="1" bandRow="1"/>
              <a:tblGrid>
                <a:gridCol w="114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春秋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战国时期（公元前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770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年——前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221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政治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西周制度的崩溃瓦解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各国变法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税制</a:t>
                      </a:r>
                      <a:r>
                        <a:rPr 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土地制度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280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地方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旧制度瓦解、</a:t>
                      </a:r>
                      <a:endParaRPr lang="en-US" altLang="zh-CN" sz="280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集权体制初建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、精耕细作农业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endParaRPr lang="en-US" sz="280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生产工具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和技术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土地制度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耕作方式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、工商业发展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、重农抑商政策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生产力大发展、</a:t>
                      </a:r>
                      <a:endParaRPr lang="en-US" altLang="zh-CN" sz="280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个体小农经济的确立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诸子百家</a:t>
                      </a:r>
                      <a:r>
                        <a:rPr lang="en-US" alt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文学 </a:t>
                      </a:r>
                      <a:r>
                        <a:rPr lang="en-US" alt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科技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2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文化繁荣争鸣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565" y="85249"/>
            <a:ext cx="9404723" cy="140053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体系构建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思维导图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内容占位符 3" descr="C:\Users\郑大志\Documents\Tencent Files\1626143626\FileRecv\MobileFile\qq_pic_merged_14879084269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41" y="794759"/>
            <a:ext cx="9474956" cy="599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3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013" y="461264"/>
            <a:ext cx="9404723" cy="140053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知识运用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能力提升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149451"/>
            <a:ext cx="8344066" cy="6616845"/>
          </a:xfrm>
        </p:spPr>
      </p:pic>
      <p:sp>
        <p:nvSpPr>
          <p:cNvPr id="5" name="文本框 4"/>
          <p:cNvSpPr txBox="1"/>
          <p:nvPr/>
        </p:nvSpPr>
        <p:spPr>
          <a:xfrm>
            <a:off x="282013" y="2426821"/>
            <a:ext cx="3158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从图片提取关于春秋战国时期的信息，并进行分析说明。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2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557322"/>
            <a:ext cx="10420692" cy="5578557"/>
          </a:xfrm>
        </p:spPr>
        <p:txBody>
          <a:bodyPr>
            <a:normAutofit lnSpcReduction="10000"/>
          </a:bodyPr>
          <a:lstStyle/>
          <a:p>
            <a:r>
              <a:rPr lang="zh-CN" altLang="zh-CN" sz="2400" dirty="0"/>
              <a:t>提取信息：战国时期水利工程的大量</a:t>
            </a:r>
            <a:r>
              <a:rPr lang="zh-CN" altLang="zh-CN" sz="2400" dirty="0" smtClean="0"/>
              <a:t>兴修</a:t>
            </a:r>
            <a:endParaRPr lang="en-US" altLang="zh-CN" sz="2400" dirty="0" smtClean="0"/>
          </a:p>
          <a:p>
            <a:r>
              <a:rPr lang="zh-CN" altLang="zh-CN" sz="2400" dirty="0" smtClean="0"/>
              <a:t>图片</a:t>
            </a:r>
            <a:r>
              <a:rPr lang="zh-CN" altLang="zh-CN" sz="2400" dirty="0"/>
              <a:t>中反映出战国时期水利工程的大量兴修</a:t>
            </a:r>
            <a:r>
              <a:rPr lang="zh-CN" altLang="en-US" sz="2400" dirty="0"/>
              <a:t>，</a:t>
            </a:r>
            <a:r>
              <a:rPr lang="zh-CN" altLang="zh-CN" sz="2400" dirty="0"/>
              <a:t>既有水利灌溉的都江堰、郑国渠，也有人工运河的邗沟、鸿沟等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r>
              <a:rPr lang="zh-CN" altLang="en-US" sz="2400" dirty="0"/>
              <a:t>说明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r>
              <a:rPr lang="zh-CN" altLang="zh-CN" sz="2400" dirty="0" smtClean="0"/>
              <a:t>战国</a:t>
            </a:r>
            <a:r>
              <a:rPr lang="zh-CN" altLang="zh-CN" sz="2400" dirty="0"/>
              <a:t>时期，铁器的推广，生产工具进步使各国生产力水平提高，为水利工程的兴修开凿提供物质条件。随着个体小农经济的确立，农业的发展</a:t>
            </a:r>
            <a:r>
              <a:rPr lang="zh-CN" altLang="zh-CN" sz="2400" dirty="0" smtClean="0"/>
              <a:t>需要</a:t>
            </a:r>
            <a:r>
              <a:rPr lang="zh-CN" altLang="en-US" sz="2400" dirty="0" smtClean="0"/>
              <a:t>大量</a:t>
            </a:r>
            <a:r>
              <a:rPr lang="zh-CN" altLang="zh-CN" sz="2400" dirty="0" smtClean="0"/>
              <a:t>兴修</a:t>
            </a:r>
            <a:r>
              <a:rPr lang="zh-CN" altLang="zh-CN" sz="2400" dirty="0"/>
              <a:t>水利。</a:t>
            </a:r>
            <a:r>
              <a:rPr lang="zh-CN" altLang="en-US" sz="2400" dirty="0" smtClean="0">
                <a:solidFill>
                  <a:srgbClr val="FF0000"/>
                </a:solidFill>
              </a:rPr>
              <a:t>（经济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       </a:t>
            </a:r>
            <a:r>
              <a:rPr lang="zh-CN" altLang="zh-CN" sz="2400" dirty="0" smtClean="0"/>
              <a:t>统治者</a:t>
            </a:r>
            <a:r>
              <a:rPr lang="zh-CN" altLang="zh-CN" sz="2400" dirty="0"/>
              <a:t>出于富国强兵的目的，都重视农业生产，兴修水利保障农业生产的进行。</a:t>
            </a:r>
            <a:r>
              <a:rPr lang="zh-CN" altLang="zh-CN" sz="2400" dirty="0">
                <a:solidFill>
                  <a:srgbClr val="FFFF00"/>
                </a:solidFill>
              </a:rPr>
              <a:t>专制主义中央集权制度的初步建立，使得国家能够调集大量的人力物力财力，兴建大型的水利工程。</a:t>
            </a:r>
            <a:r>
              <a:rPr lang="zh-CN" altLang="en-US" sz="2400" dirty="0">
                <a:solidFill>
                  <a:srgbClr val="FF0000"/>
                </a:solidFill>
              </a:rPr>
              <a:t>（政治）</a:t>
            </a:r>
            <a:endParaRPr lang="zh-CN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       </a:t>
            </a:r>
            <a:r>
              <a:rPr lang="zh-CN" altLang="zh-CN" sz="2400" dirty="0" smtClean="0">
                <a:solidFill>
                  <a:srgbClr val="FFFF00"/>
                </a:solidFill>
              </a:rPr>
              <a:t>在</a:t>
            </a:r>
            <a:r>
              <a:rPr lang="zh-CN" altLang="zh-CN" sz="2400" dirty="0">
                <a:solidFill>
                  <a:srgbClr val="FFFF00"/>
                </a:solidFill>
              </a:rPr>
              <a:t>改造自然过程中，人们的技术经验也在不断积累，为水利工程兴修提供了技术</a:t>
            </a:r>
            <a:r>
              <a:rPr lang="zh-CN" altLang="zh-CN" sz="2400" dirty="0" smtClean="0">
                <a:solidFill>
                  <a:srgbClr val="FFFF00"/>
                </a:solidFill>
              </a:rPr>
              <a:t>支持</a:t>
            </a:r>
            <a:r>
              <a:rPr lang="zh-CN" altLang="en-US" sz="2400" dirty="0" smtClean="0">
                <a:solidFill>
                  <a:srgbClr val="FFFF00"/>
                </a:solidFill>
              </a:rPr>
              <a:t>，</a:t>
            </a:r>
            <a:r>
              <a:rPr lang="zh-CN" altLang="zh-CN" sz="2400" dirty="0" smtClean="0">
                <a:solidFill>
                  <a:srgbClr val="FFFF00"/>
                </a:solidFill>
              </a:rPr>
              <a:t>荀子</a:t>
            </a:r>
            <a:r>
              <a:rPr lang="zh-CN" altLang="zh-CN" sz="2400" dirty="0">
                <a:solidFill>
                  <a:srgbClr val="FFFF00"/>
                </a:solidFill>
              </a:rPr>
              <a:t>就提出</a:t>
            </a:r>
            <a:r>
              <a:rPr lang="en-US" altLang="zh-CN" sz="2400" dirty="0">
                <a:solidFill>
                  <a:srgbClr val="FFFF00"/>
                </a:solidFill>
              </a:rPr>
              <a:t>“</a:t>
            </a:r>
            <a:r>
              <a:rPr lang="zh-CN" altLang="zh-CN" sz="2400" dirty="0">
                <a:solidFill>
                  <a:srgbClr val="FFFF00"/>
                </a:solidFill>
              </a:rPr>
              <a:t>制天命而用之</a:t>
            </a:r>
            <a:r>
              <a:rPr lang="en-US" altLang="zh-CN" sz="2400" dirty="0">
                <a:solidFill>
                  <a:srgbClr val="FFFF00"/>
                </a:solidFill>
              </a:rPr>
              <a:t>”</a:t>
            </a:r>
            <a:r>
              <a:rPr lang="zh-CN" altLang="zh-CN" sz="2400" dirty="0" smtClean="0">
                <a:solidFill>
                  <a:srgbClr val="FFFF00"/>
                </a:solidFill>
              </a:rPr>
              <a:t>的</a:t>
            </a:r>
            <a:r>
              <a:rPr lang="zh-CN" altLang="en-US" sz="2400" dirty="0" smtClean="0">
                <a:solidFill>
                  <a:srgbClr val="FFFF00"/>
                </a:solidFill>
              </a:rPr>
              <a:t>思想</a:t>
            </a:r>
            <a:r>
              <a:rPr lang="zh-CN" altLang="zh-CN" sz="2400" dirty="0" smtClean="0">
                <a:solidFill>
                  <a:srgbClr val="FFFF00"/>
                </a:solidFill>
              </a:rPr>
              <a:t>。</a:t>
            </a:r>
            <a:r>
              <a:rPr lang="zh-CN" altLang="en-US" sz="2400" dirty="0" smtClean="0">
                <a:solidFill>
                  <a:srgbClr val="FF0000"/>
                </a:solidFill>
              </a:rPr>
              <a:t>（思想）</a:t>
            </a:r>
            <a:endParaRPr lang="zh-CN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总结：</a:t>
            </a:r>
            <a:r>
              <a:rPr lang="zh-CN" altLang="zh-CN" sz="2400" dirty="0" smtClean="0"/>
              <a:t>由此看来</a:t>
            </a:r>
            <a:r>
              <a:rPr lang="zh-CN" altLang="zh-CN" sz="2400" dirty="0"/>
              <a:t>，水利工程的大量兴修是古代中国生产力发展的结果，而水利工程的修建又进一步促进农业生产的发展</a:t>
            </a:r>
            <a:r>
              <a:rPr lang="zh-CN" altLang="zh-CN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879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56321"/>
          <p:cNvSpPr>
            <a:spLocks noGrp="1" noRot="1"/>
          </p:cNvSpPr>
          <p:nvPr>
            <p:ph type="title"/>
          </p:nvPr>
        </p:nvSpPr>
        <p:spPr>
          <a:xfrm>
            <a:off x="883269" y="72464"/>
            <a:ext cx="9848795" cy="14573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/>
              <a:t>思维导图构建知识体系也可以在板块内进行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  </a:t>
            </a:r>
            <a:r>
              <a:rPr lang="zh-CN" altLang="en-US" dirty="0"/>
              <a:t>明清时期商业发展 </a:t>
            </a:r>
            <a:endParaRPr lang="zh-CN" altLang="en-US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00714" y="1888622"/>
            <a:ext cx="935037" cy="1648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FFFFFF"/>
                </a:solidFill>
              </a:rPr>
              <a:t>明清商</a:t>
            </a:r>
            <a:r>
              <a:rPr lang="zh-CN" altLang="en-US" sz="2400" b="1" dirty="0">
                <a:solidFill>
                  <a:srgbClr val="FFFFFF"/>
                </a:solidFill>
              </a:rPr>
              <a:t>帮</a:t>
            </a:r>
          </a:p>
        </p:txBody>
      </p:sp>
      <p:sp>
        <p:nvSpPr>
          <p:cNvPr id="5" name="矩形 4"/>
          <p:cNvSpPr/>
          <p:nvPr/>
        </p:nvSpPr>
        <p:spPr>
          <a:xfrm>
            <a:off x="4847855" y="3546475"/>
            <a:ext cx="2735262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商品的流通</a:t>
            </a:r>
          </a:p>
        </p:txBody>
      </p:sp>
      <p:sp>
        <p:nvSpPr>
          <p:cNvPr id="6" name="右箭头 5"/>
          <p:cNvSpPr/>
          <p:nvPr/>
        </p:nvSpPr>
        <p:spPr>
          <a:xfrm>
            <a:off x="6672263" y="2925763"/>
            <a:ext cx="1331912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3399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537076" y="2962275"/>
            <a:ext cx="112712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3399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433763" y="2466976"/>
            <a:ext cx="1223962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生产</a:t>
            </a:r>
          </a:p>
        </p:txBody>
      </p:sp>
      <p:sp>
        <p:nvSpPr>
          <p:cNvPr id="9" name="椭圆 8"/>
          <p:cNvSpPr/>
          <p:nvPr/>
        </p:nvSpPr>
        <p:spPr>
          <a:xfrm>
            <a:off x="8029576" y="2574925"/>
            <a:ext cx="1008063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市场</a:t>
            </a:r>
          </a:p>
        </p:txBody>
      </p:sp>
      <p:sp>
        <p:nvSpPr>
          <p:cNvPr id="10" name="椭圆 9"/>
          <p:cNvSpPr/>
          <p:nvPr/>
        </p:nvSpPr>
        <p:spPr>
          <a:xfrm>
            <a:off x="1840472" y="1754123"/>
            <a:ext cx="1928812" cy="129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农产品商品化</a:t>
            </a:r>
          </a:p>
        </p:txBody>
      </p:sp>
      <p:sp>
        <p:nvSpPr>
          <p:cNvPr id="11" name="椭圆 10"/>
          <p:cNvSpPr/>
          <p:nvPr/>
        </p:nvSpPr>
        <p:spPr>
          <a:xfrm>
            <a:off x="1943101" y="3675063"/>
            <a:ext cx="1992313" cy="140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私营手工业发展</a:t>
            </a:r>
          </a:p>
        </p:txBody>
      </p:sp>
      <p:sp>
        <p:nvSpPr>
          <p:cNvPr id="12" name="椭圆 11"/>
          <p:cNvSpPr/>
          <p:nvPr/>
        </p:nvSpPr>
        <p:spPr>
          <a:xfrm>
            <a:off x="8571679" y="1853697"/>
            <a:ext cx="1896542" cy="1108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国际市场</a:t>
            </a:r>
          </a:p>
        </p:txBody>
      </p:sp>
      <p:sp>
        <p:nvSpPr>
          <p:cNvPr id="13" name="椭圆 12"/>
          <p:cNvSpPr/>
          <p:nvPr/>
        </p:nvSpPr>
        <p:spPr>
          <a:xfrm>
            <a:off x="8741518" y="3546475"/>
            <a:ext cx="2193183" cy="1311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国内区域性市场</a:t>
            </a:r>
          </a:p>
        </p:txBody>
      </p:sp>
      <p:sp>
        <p:nvSpPr>
          <p:cNvPr id="14" name="矩形 13"/>
          <p:cNvSpPr/>
          <p:nvPr/>
        </p:nvSpPr>
        <p:spPr>
          <a:xfrm>
            <a:off x="4541838" y="4672013"/>
            <a:ext cx="3306762" cy="103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FFFF"/>
                </a:solidFill>
              </a:rPr>
              <a:t>规模大，</a:t>
            </a:r>
            <a:r>
              <a:rPr lang="zh-CN" altLang="en-US" sz="2800" b="1" dirty="0">
                <a:solidFill>
                  <a:srgbClr val="FFFFFF"/>
                </a:solidFill>
              </a:rPr>
              <a:t>长途贩运，</a:t>
            </a:r>
            <a:r>
              <a:rPr lang="zh-CN" altLang="en-US" sz="2800" b="1" dirty="0" smtClean="0">
                <a:solidFill>
                  <a:srgbClr val="FFFFFF"/>
                </a:solidFill>
              </a:rPr>
              <a:t>商业资本（白银）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678911" y="1184916"/>
            <a:ext cx="1611181" cy="1005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高产农作物传入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513387" y="2466976"/>
            <a:ext cx="1605970" cy="802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经济作物广泛种植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13387" y="3675063"/>
            <a:ext cx="1605970" cy="802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资本主义萌芽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719690" y="4625975"/>
            <a:ext cx="1490174" cy="746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手工业市镇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9947305" y="1305620"/>
            <a:ext cx="1743342" cy="678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出超地位白银流入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10367980" y="2424656"/>
            <a:ext cx="1008046" cy="501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港口城市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9163228" y="4858030"/>
            <a:ext cx="1568153" cy="927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江南工商业市镇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6533972" y="1445146"/>
            <a:ext cx="1314628" cy="888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会馆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4486143" y="1366082"/>
            <a:ext cx="1185913" cy="879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地域血缘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2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257" cy="1400530"/>
          </a:xfrm>
        </p:spPr>
        <p:txBody>
          <a:bodyPr/>
          <a:lstStyle/>
          <a:p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历史学科核心素养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7299" y="1984552"/>
            <a:ext cx="3246496" cy="4195481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唯物史观</a:t>
            </a:r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时空观念</a:t>
            </a:r>
            <a:endParaRPr lang="en-US" altLang="zh-CN" sz="4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史料实证</a:t>
            </a:r>
            <a:endParaRPr lang="en-US" altLang="zh-CN" sz="4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历史解释</a:t>
            </a:r>
            <a:endParaRPr lang="en-US" altLang="zh-CN" sz="4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国情怀</a:t>
            </a:r>
            <a:endParaRPr lang="en-US" altLang="zh-CN" sz="4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2414" y="2948299"/>
            <a:ext cx="58282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欢迎交流、指正！    </a:t>
            </a:r>
            <a:endParaRPr lang="en-US" altLang="zh-CN" sz="4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谢谢大家！</a:t>
            </a:r>
            <a:endParaRPr lang="en-US" altLang="zh-CN" sz="4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QQ 1626143626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3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836" y="452718"/>
            <a:ext cx="9404723" cy="1400530"/>
          </a:xfrm>
        </p:spPr>
        <p:txBody>
          <a:bodyPr/>
          <a:lstStyle/>
          <a:p>
            <a:r>
              <a:rPr lang="zh-CN" altLang="en-US" sz="2800" dirty="0" smtClean="0"/>
              <a:t>来自高考题的反思  </a:t>
            </a:r>
            <a:r>
              <a:rPr lang="en-US" altLang="zh-CN" sz="2800" dirty="0" smtClean="0"/>
              <a:t>2017</a:t>
            </a:r>
            <a:r>
              <a:rPr lang="zh-CN" altLang="en-US" sz="2800" dirty="0" smtClean="0"/>
              <a:t>年全国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卷 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30732"/>
              </p:ext>
            </p:extLst>
          </p:nvPr>
        </p:nvGraphicFramePr>
        <p:xfrm>
          <a:off x="1008402" y="1084334"/>
          <a:ext cx="9366191" cy="33851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2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980"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皇帝纪年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公元纪年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郡级政区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980"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汉高帝十二年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前</a:t>
                      </a:r>
                      <a:r>
                        <a:rPr lang="en-US" sz="2400" kern="100">
                          <a:effectLst/>
                        </a:rPr>
                        <a:t>195</a:t>
                      </a:r>
                      <a:r>
                        <a:rPr lang="zh-CN" sz="2400" kern="100">
                          <a:effectLst/>
                        </a:rPr>
                        <a:t>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r>
                        <a:rPr lang="zh-CN" sz="2400" kern="100">
                          <a:effectLst/>
                        </a:rPr>
                        <a:t>郡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97"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汉文帝十六年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前</a:t>
                      </a:r>
                      <a:r>
                        <a:rPr lang="en-US" sz="2400" kern="100">
                          <a:effectLst/>
                        </a:rPr>
                        <a:t>164</a:t>
                      </a:r>
                      <a:r>
                        <a:rPr lang="zh-CN" sz="2400" kern="100">
                          <a:effectLst/>
                        </a:rPr>
                        <a:t>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24</a:t>
                      </a:r>
                      <a:r>
                        <a:rPr lang="zh-CN" sz="2400" kern="100">
                          <a:effectLst/>
                        </a:rPr>
                        <a:t>郡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980"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汉景帝中六年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前</a:t>
                      </a:r>
                      <a:r>
                        <a:rPr lang="en-US" sz="2400" kern="100">
                          <a:effectLst/>
                        </a:rPr>
                        <a:t>144</a:t>
                      </a:r>
                      <a:r>
                        <a:rPr lang="zh-CN" sz="2400" kern="100">
                          <a:effectLst/>
                        </a:rPr>
                        <a:t>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68</a:t>
                      </a:r>
                      <a:r>
                        <a:rPr lang="zh-CN" sz="2400" kern="100">
                          <a:effectLst/>
                        </a:rPr>
                        <a:t>郡、国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980"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汉武帝元封五年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106</a:t>
                      </a:r>
                      <a:r>
                        <a:rPr lang="zh-CN" sz="2400" kern="100" dirty="0">
                          <a:effectLst/>
                        </a:rPr>
                        <a:t>年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108</a:t>
                      </a:r>
                      <a:r>
                        <a:rPr lang="zh-CN" sz="2400" kern="100" dirty="0">
                          <a:effectLst/>
                        </a:rPr>
                        <a:t>郡、国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88464" y="4515603"/>
            <a:ext cx="9651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4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25.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上表</a:t>
            </a:r>
            <a:r>
              <a:rPr lang="zh-CN" altLang="en-US" sz="2400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为</a:t>
            </a:r>
            <a:r>
              <a:rPr lang="zh-CN" altLang="en-US" sz="2400" dirty="0">
                <a:latin typeface="Times New Roman" panose="02020603050405020304" pitchFamily="18" charset="0"/>
                <a:cs typeface="宋体" panose="02010600030101010101" pitchFamily="2" charset="-122"/>
              </a:rPr>
              <a:t>西汉朝廷直接管辖的郡级政区变化表。据此可知</a:t>
            </a:r>
            <a:endParaRPr lang="zh-CN" altLang="en-US" sz="2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宋体" panose="02010600030101010101" pitchFamily="2" charset="-122"/>
              </a:rPr>
              <a:t>．诸侯王国与朝廷矛盾渐趋激化</a:t>
            </a:r>
            <a:r>
              <a:rPr lang="zh-CN" alt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宋体" panose="02010600030101010101" pitchFamily="2" charset="-122"/>
              </a:rPr>
              <a:t>．中央行政体制进行了调整</a:t>
            </a:r>
            <a:endParaRPr lang="zh-CN" altLang="en-US" sz="2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cs typeface="宋体" panose="02010600030101010101" pitchFamily="2" charset="-122"/>
              </a:rPr>
              <a:t>．朝廷解决边患的条件更加成熟</a:t>
            </a:r>
            <a:r>
              <a:rPr lang="zh-CN" alt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cs typeface="宋体" panose="02010600030101010101" pitchFamily="2" charset="-122"/>
              </a:rPr>
              <a:t>．王国控制的区域日益扩大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023" y="78841"/>
            <a:ext cx="10135312" cy="3271110"/>
          </a:xfrm>
        </p:spPr>
        <p:txBody>
          <a:bodyPr>
            <a:normAutofit/>
          </a:bodyPr>
          <a:lstStyle/>
          <a:p>
            <a:endParaRPr lang="en-US" altLang="zh-CN" sz="3200" dirty="0"/>
          </a:p>
          <a:p>
            <a:r>
              <a:rPr lang="zh-CN" altLang="en-US" sz="3200" dirty="0" smtClean="0"/>
              <a:t>试题涉及</a:t>
            </a:r>
            <a:endParaRPr lang="en-US" altLang="zh-CN" sz="3200" dirty="0" smtClean="0"/>
          </a:p>
          <a:p>
            <a:r>
              <a:rPr lang="zh-CN" altLang="en-US" sz="3200" dirty="0" smtClean="0"/>
              <a:t>汉武帝时代的历史特征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大一统中央集权强化</a:t>
            </a:r>
            <a:endParaRPr lang="en-US" altLang="zh-CN" sz="3200" dirty="0" smtClean="0"/>
          </a:p>
          <a:p>
            <a:r>
              <a:rPr lang="zh-CN" altLang="en-US" sz="3200" dirty="0" smtClean="0"/>
              <a:t>基础知识   平定七国之乱、推恩令推行解释材料现象</a:t>
            </a:r>
            <a:endParaRPr lang="en-US" altLang="zh-CN" sz="3200" dirty="0" smtClean="0"/>
          </a:p>
          <a:p>
            <a:r>
              <a:rPr lang="zh-CN" altLang="en-US" sz="3200" dirty="0" smtClean="0"/>
              <a:t>知识联系   王国问题解决与反击匈奴</a:t>
            </a:r>
            <a:endParaRPr lang="en-US" altLang="zh-CN" sz="3200" dirty="0" smtClean="0"/>
          </a:p>
        </p:txBody>
      </p:sp>
      <p:sp>
        <p:nvSpPr>
          <p:cNvPr id="2" name="矩形 1"/>
          <p:cNvSpPr/>
          <p:nvPr/>
        </p:nvSpPr>
        <p:spPr>
          <a:xfrm>
            <a:off x="564023" y="3349951"/>
            <a:ext cx="10613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思维路径</a:t>
            </a:r>
            <a:endParaRPr lang="en-US" altLang="zh-CN" sz="3200" dirty="0"/>
          </a:p>
          <a:p>
            <a:r>
              <a:rPr lang="zh-CN" altLang="en-US" sz="3200" dirty="0"/>
              <a:t>表格现象反映西汉初年地方行政体制变化</a:t>
            </a:r>
            <a:endParaRPr lang="en-US" altLang="zh-CN" sz="3200" dirty="0"/>
          </a:p>
          <a:p>
            <a:r>
              <a:rPr lang="zh-CN" altLang="en-US" sz="3200" dirty="0"/>
              <a:t>中央</a:t>
            </a:r>
            <a:r>
              <a:rPr lang="zh-CN" altLang="en-US" sz="3200" dirty="0">
                <a:solidFill>
                  <a:srgbClr val="FF0000"/>
                </a:solidFill>
              </a:rPr>
              <a:t>直接</a:t>
            </a:r>
            <a:r>
              <a:rPr lang="zh-CN" altLang="en-US" sz="3200" dirty="0"/>
              <a:t>管辖郡和国的数量在增加</a:t>
            </a:r>
            <a:r>
              <a:rPr lang="en-US" altLang="zh-CN" sz="3200" dirty="0"/>
              <a:t>——</a:t>
            </a:r>
            <a:r>
              <a:rPr lang="zh-CN" altLang="en-US" sz="3200" dirty="0"/>
              <a:t>平定“七国之乱”和“推恩令”的实行</a:t>
            </a:r>
            <a:endParaRPr lang="en-US" altLang="zh-CN" sz="3200" dirty="0"/>
          </a:p>
          <a:p>
            <a:r>
              <a:rPr lang="zh-CN" altLang="en-US" sz="3200" dirty="0"/>
              <a:t>中央集权的加强</a:t>
            </a:r>
            <a:endParaRPr lang="en-US" altLang="zh-CN" sz="3200" dirty="0"/>
          </a:p>
          <a:p>
            <a:r>
              <a:rPr lang="zh-CN" altLang="en-US" sz="3200" dirty="0"/>
              <a:t>为反击匈奴，解决边患问题创造条件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4284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7231" y="1477037"/>
            <a:ext cx="3982340" cy="39654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学科思维导图优点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知识整合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构建体系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理清知识点逻辑联系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明确阶段特征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" y="153823"/>
            <a:ext cx="7708306" cy="6577703"/>
          </a:xfrm>
        </p:spPr>
      </p:pic>
    </p:spTree>
    <p:extLst>
      <p:ext uri="{BB962C8B-B14F-4D97-AF65-F5344CB8AC3E}">
        <p14:creationId xmlns:p14="http://schemas.microsoft.com/office/powerpoint/2010/main" val="1690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0117" cy="589869"/>
          </a:xfrm>
        </p:spPr>
        <p:txBody>
          <a:bodyPr/>
          <a:lstStyle/>
          <a:p>
            <a:r>
              <a:rPr lang="zh-CN" altLang="en-US" sz="2400" dirty="0" smtClean="0"/>
              <a:t>全国卷类似的考查视角      不同的模块知识内在联系解释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1" y="1196411"/>
            <a:ext cx="11104356" cy="5281301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 smtClean="0"/>
              <a:t>2017</a:t>
            </a:r>
            <a:r>
              <a:rPr lang="zh-CN" altLang="en-US" sz="3600" dirty="0" smtClean="0"/>
              <a:t>年全国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卷）</a:t>
            </a:r>
            <a:r>
              <a:rPr lang="en-US" altLang="zh-CN" sz="3600" dirty="0" smtClean="0"/>
              <a:t>24</a:t>
            </a:r>
            <a:r>
              <a:rPr lang="en-US" altLang="zh-CN" sz="3600" dirty="0"/>
              <a:t>.</a:t>
            </a:r>
            <a:r>
              <a:rPr lang="zh-CN" altLang="zh-CN" sz="3600" dirty="0"/>
              <a:t>周灭商之后，推行分封制，如封武王弟康叔于卫，都朝歌（今河南淇县）；封周公长子伯禽于鲁，都奄（今山东曲阜）；封召公爽于燕，都蓟（今北京）。分封</a:t>
            </a:r>
          </a:p>
          <a:p>
            <a:r>
              <a:rPr lang="en-US" altLang="zh-CN" sz="3600" dirty="0"/>
              <a:t>A.</a:t>
            </a:r>
            <a:r>
              <a:rPr lang="zh-CN" altLang="zh-CN" sz="3600" dirty="0"/>
              <a:t>推动了文化的交流与文化</a:t>
            </a:r>
            <a:r>
              <a:rPr lang="zh-CN" altLang="zh-CN" sz="3600" dirty="0" smtClean="0"/>
              <a:t>认同</a:t>
            </a:r>
            <a:r>
              <a:rPr lang="en-US" altLang="zh-CN" sz="3600" dirty="0" smtClean="0"/>
              <a:t>           B</a:t>
            </a:r>
            <a:r>
              <a:rPr lang="en-US" altLang="zh-CN" sz="3600" dirty="0"/>
              <a:t>.</a:t>
            </a:r>
            <a:r>
              <a:rPr lang="zh-CN" altLang="zh-CN" sz="3600" dirty="0"/>
              <a:t>强化了君主专制</a:t>
            </a:r>
            <a:r>
              <a:rPr lang="zh-CN" altLang="zh-CN" sz="3600" dirty="0" smtClean="0"/>
              <a:t>权力</a:t>
            </a:r>
            <a:endParaRPr lang="en-US" altLang="zh-CN" sz="3600" dirty="0" smtClean="0"/>
          </a:p>
          <a:p>
            <a:r>
              <a:rPr lang="en-US" altLang="zh-CN" sz="3600" dirty="0" smtClean="0"/>
              <a:t>C</a:t>
            </a:r>
            <a:r>
              <a:rPr lang="en-US" altLang="zh-CN" sz="3600" dirty="0"/>
              <a:t>.</a:t>
            </a:r>
            <a:r>
              <a:rPr lang="zh-CN" altLang="zh-CN" sz="3600" dirty="0"/>
              <a:t>实现了王室对地方的直接</a:t>
            </a:r>
            <a:r>
              <a:rPr lang="zh-CN" altLang="zh-CN" sz="3600" dirty="0" smtClean="0"/>
              <a:t>控制</a:t>
            </a:r>
            <a:r>
              <a:rPr lang="en-US" altLang="zh-CN" sz="3600" dirty="0" smtClean="0"/>
              <a:t>           D</a:t>
            </a:r>
            <a:r>
              <a:rPr lang="en-US" altLang="zh-CN" sz="3600" dirty="0"/>
              <a:t>.</a:t>
            </a:r>
            <a:r>
              <a:rPr lang="zh-CN" altLang="zh-CN" sz="3600" dirty="0"/>
              <a:t>确立了贵族世袭</a:t>
            </a:r>
            <a:r>
              <a:rPr lang="zh-CN" altLang="zh-CN" sz="3600" dirty="0" smtClean="0"/>
              <a:t>特权</a:t>
            </a:r>
            <a:endParaRPr lang="en-US" altLang="zh-CN" sz="3600" dirty="0" smtClean="0"/>
          </a:p>
          <a:p>
            <a:r>
              <a:rPr lang="zh-CN" altLang="en-US" sz="3600" dirty="0" smtClean="0"/>
              <a:t>西周的分封体制促进西周礼乐文化的传播与认同     </a:t>
            </a:r>
            <a:r>
              <a:rPr lang="zh-CN" altLang="en-US" sz="3600" dirty="0" smtClean="0">
                <a:solidFill>
                  <a:srgbClr val="FF0000"/>
                </a:solidFill>
              </a:rPr>
              <a:t>政治</a:t>
            </a:r>
            <a:r>
              <a:rPr lang="en-US" altLang="zh-CN" sz="3600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</a:rPr>
              <a:t>文化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en-US" altLang="zh-CN" sz="3600" dirty="0"/>
              <a:t>26.</a:t>
            </a:r>
            <a:r>
              <a:rPr lang="zh-CN" altLang="zh-CN" sz="3600" dirty="0"/>
              <a:t>北朝时，嗜好奶类制品的北方人常常嘲笑南方人的喝茶习俗。唐中期，北方城市中，“多开店铺，煎茶卖之，不问道俗，投钱取饮。其茶自江、淮而来，舟车相继。所在山积”。据此可知，唐中期</a:t>
            </a:r>
          </a:p>
          <a:p>
            <a:r>
              <a:rPr lang="en-US" altLang="zh-CN" sz="3600" dirty="0"/>
              <a:t>A</a:t>
            </a:r>
            <a:r>
              <a:rPr lang="zh-CN" altLang="zh-CN" sz="3600" dirty="0"/>
              <a:t>．国家统一使南茶开始北运</a:t>
            </a:r>
            <a:r>
              <a:rPr lang="en-US" altLang="zh-CN" sz="3600" dirty="0"/>
              <a:t>            B. </a:t>
            </a:r>
            <a:r>
              <a:rPr lang="zh-CN" altLang="zh-CN" sz="3600" dirty="0"/>
              <a:t>南北方饮食习惯趋于一致</a:t>
            </a:r>
          </a:p>
          <a:p>
            <a:r>
              <a:rPr lang="en-US" altLang="zh-CN" sz="3600" dirty="0"/>
              <a:t>C.  </a:t>
            </a:r>
            <a:r>
              <a:rPr lang="zh-CN" altLang="zh-CN" sz="3600" dirty="0"/>
              <a:t>南方经济文化影响力上升</a:t>
            </a:r>
            <a:r>
              <a:rPr lang="en-US" altLang="zh-CN" sz="3600" dirty="0"/>
              <a:t>            D.</a:t>
            </a:r>
            <a:r>
              <a:rPr lang="zh-CN" altLang="zh-CN" sz="3600" dirty="0"/>
              <a:t>南方经济水平已超越北方 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社会生活变迁</a:t>
            </a:r>
            <a:r>
              <a:rPr lang="en-US" altLang="zh-CN" sz="3600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</a:rPr>
              <a:t>经济文化的发展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en-US" altLang="zh-CN" sz="3600" dirty="0" smtClean="0"/>
              <a:t>2015</a:t>
            </a:r>
            <a:r>
              <a:rPr lang="zh-CN" altLang="en-US" sz="3600" dirty="0" smtClean="0"/>
              <a:t>年全国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卷</a:t>
            </a:r>
            <a:endParaRPr lang="en-US" altLang="zh-CN" sz="3600" dirty="0" smtClean="0"/>
          </a:p>
          <a:p>
            <a:r>
              <a:rPr lang="en-US" altLang="zh-CN" sz="3600" dirty="0" smtClean="0"/>
              <a:t>26</a:t>
            </a:r>
            <a:r>
              <a:rPr lang="zh-CN" altLang="en-US" sz="3600" dirty="0" smtClean="0"/>
              <a:t>题  临水夫人、妈祖等东南民间信仰得到朝廷认可          </a:t>
            </a:r>
            <a:r>
              <a:rPr lang="zh-CN" altLang="en-US" sz="3600" dirty="0" smtClean="0">
                <a:solidFill>
                  <a:srgbClr val="FF0000"/>
                </a:solidFill>
              </a:rPr>
              <a:t>文化</a:t>
            </a:r>
            <a:r>
              <a:rPr lang="zh-CN" altLang="en-US" sz="3600" dirty="0">
                <a:solidFill>
                  <a:srgbClr val="FF0000"/>
                </a:solidFill>
              </a:rPr>
              <a:t>信仰</a:t>
            </a:r>
            <a:r>
              <a:rPr lang="en-US" altLang="zh-CN" sz="3600" dirty="0">
                <a:solidFill>
                  <a:srgbClr val="FF0000"/>
                </a:solidFill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</a:rPr>
              <a:t>经济影响力</a:t>
            </a:r>
            <a:endParaRPr lang="en-US" altLang="zh-CN" sz="3600" dirty="0">
              <a:solidFill>
                <a:srgbClr val="FF0000"/>
              </a:solidFill>
            </a:endParaRPr>
          </a:p>
          <a:p>
            <a:r>
              <a:rPr lang="en-US" altLang="zh-CN" sz="3600" dirty="0" smtClean="0"/>
              <a:t>27</a:t>
            </a:r>
            <a:r>
              <a:rPr lang="zh-CN" altLang="en-US" sz="3600" dirty="0" smtClean="0"/>
              <a:t>题  河南、江苏两地由唐到清状元人数的变化                 </a:t>
            </a:r>
            <a:r>
              <a:rPr lang="zh-CN" altLang="en-US" sz="3600" dirty="0" smtClean="0">
                <a:solidFill>
                  <a:srgbClr val="FF0000"/>
                </a:solidFill>
              </a:rPr>
              <a:t>经济</a:t>
            </a:r>
            <a:r>
              <a:rPr lang="zh-CN" altLang="en-US" sz="3600" dirty="0">
                <a:solidFill>
                  <a:srgbClr val="FF0000"/>
                </a:solidFill>
              </a:rPr>
              <a:t>重心南移</a:t>
            </a:r>
            <a:r>
              <a:rPr lang="en-US" altLang="zh-CN" sz="3600" dirty="0">
                <a:solidFill>
                  <a:srgbClr val="FF0000"/>
                </a:solidFill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</a:rPr>
              <a:t>文化重心的南移</a:t>
            </a:r>
            <a:endParaRPr lang="en-US" altLang="zh-CN" sz="3600" dirty="0">
              <a:solidFill>
                <a:srgbClr val="FF0000"/>
              </a:solidFill>
            </a:endParaRPr>
          </a:p>
          <a:p>
            <a:endParaRPr lang="en-US" altLang="zh-CN" sz="2900" dirty="0" smtClean="0"/>
          </a:p>
          <a:p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8552" y="1446167"/>
            <a:ext cx="5083844" cy="4740988"/>
          </a:xfrm>
        </p:spPr>
        <p:txBody>
          <a:bodyPr>
            <a:noAutofit/>
          </a:bodyPr>
          <a:lstStyle/>
          <a:p>
            <a:r>
              <a:rPr lang="en-US" altLang="zh-CN" sz="2800" b="1" dirty="0" smtClean="0"/>
              <a:t>        </a:t>
            </a:r>
            <a:r>
              <a:rPr lang="zh-CN" altLang="zh-CN" sz="2800" b="1" dirty="0" smtClean="0"/>
              <a:t>思维</a:t>
            </a:r>
            <a:r>
              <a:rPr lang="zh-CN" altLang="zh-CN" sz="2800" b="1" dirty="0"/>
              <a:t>导图是表达</a:t>
            </a:r>
            <a:r>
              <a:rPr lang="zh-CN" altLang="zh-CN" sz="2800" b="1" dirty="0">
                <a:solidFill>
                  <a:srgbClr val="FF0000"/>
                </a:solidFill>
              </a:rPr>
              <a:t>发散性</a:t>
            </a:r>
            <a:r>
              <a:rPr lang="zh-CN" altLang="zh-CN" sz="2800" b="1" dirty="0"/>
              <a:t>思维的有效图形思维工具 ，它简单却又很有效，是一种革命性的思维工具。思维导图运用图文并重的技巧，把各级主题的关系用</a:t>
            </a:r>
            <a:r>
              <a:rPr lang="zh-CN" altLang="zh-CN" sz="2800" b="1" dirty="0">
                <a:solidFill>
                  <a:srgbClr val="FF0000"/>
                </a:solidFill>
              </a:rPr>
              <a:t>相互隶属</a:t>
            </a:r>
            <a:r>
              <a:rPr lang="zh-CN" altLang="zh-CN" sz="2800" b="1" dirty="0"/>
              <a:t>与相关的层级图表现出来，把主题关键词与图像、颜色等建立</a:t>
            </a:r>
            <a:r>
              <a:rPr lang="zh-CN" altLang="zh-CN" sz="2800" b="1" dirty="0">
                <a:solidFill>
                  <a:srgbClr val="FF0000"/>
                </a:solidFill>
              </a:rPr>
              <a:t>记忆链接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01" y="744864"/>
            <a:ext cx="4619987" cy="44851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10841" y="55408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3"/>
              </a:rPr>
              <a:t>东尼</a:t>
            </a:r>
            <a:r>
              <a:rPr lang="en-US" altLang="zh-CN" dirty="0">
                <a:hlinkClick r:id="rId3"/>
              </a:rPr>
              <a:t>·</a:t>
            </a:r>
            <a:r>
              <a:rPr lang="zh-CN" altLang="en-US" dirty="0">
                <a:hlinkClick r:id="rId3"/>
              </a:rPr>
              <a:t>博赞</a:t>
            </a:r>
            <a:r>
              <a:rPr lang="zh-CN" altLang="en-US" dirty="0"/>
              <a:t>（</a:t>
            </a:r>
            <a:r>
              <a:rPr lang="en-US" altLang="zh-CN" b="1" dirty="0"/>
              <a:t>Tony </a:t>
            </a:r>
            <a:r>
              <a:rPr lang="en-US" altLang="zh-CN" b="1" dirty="0" err="1"/>
              <a:t>Buzan</a:t>
            </a:r>
            <a:r>
              <a:rPr lang="zh-CN" altLang="en-US" dirty="0"/>
              <a:t>），他因创建了“思维导图”而以大脑先生闻名</a:t>
            </a:r>
            <a:r>
              <a:rPr lang="zh-CN" altLang="en-US" dirty="0" smtClean="0"/>
              <a:t>国际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249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5644" y="1061607"/>
            <a:ext cx="4981294" cy="5048637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学科思维导图的结构化思维则强调</a:t>
            </a:r>
            <a:r>
              <a:rPr lang="zh-CN" altLang="en-US" sz="2800" b="1" dirty="0">
                <a:solidFill>
                  <a:srgbClr val="FF0000"/>
                </a:solidFill>
              </a:rPr>
              <a:t>概念</a:t>
            </a:r>
            <a:r>
              <a:rPr lang="zh-CN" altLang="en-US" sz="2800" b="1" dirty="0"/>
              <a:t>与概念之间的逻辑关系，而且要求每个概念之间必须要有清晰明确的</a:t>
            </a:r>
            <a:r>
              <a:rPr lang="zh-CN" altLang="en-US" sz="2800" b="1" dirty="0">
                <a:solidFill>
                  <a:srgbClr val="FF0000"/>
                </a:solidFill>
              </a:rPr>
              <a:t>逻辑关系</a:t>
            </a:r>
            <a:r>
              <a:rPr lang="zh-CN" altLang="en-US" sz="2800" b="1" dirty="0"/>
              <a:t>，才能用引导线将其连接</a:t>
            </a:r>
            <a:r>
              <a:rPr lang="zh-CN" altLang="en-US" sz="2800" b="1" dirty="0" smtClean="0"/>
              <a:t>起来。学科</a:t>
            </a:r>
            <a:r>
              <a:rPr lang="zh-CN" altLang="en-US" sz="2800" b="1" dirty="0"/>
              <a:t>思维导图的绘制更严谨，更规范，必须要按学科本身的结构、规律、特点来绘制，对绘制者的逻辑思维能力及学科功底有较高的要求</a:t>
            </a:r>
            <a:r>
              <a:rPr lang="zh-CN" altLang="en-US" sz="2800" b="1" dirty="0" smtClean="0"/>
              <a:t>。</a:t>
            </a:r>
            <a:endParaRPr lang="zh-CN" altLang="zh-CN" sz="2800" b="1" dirty="0"/>
          </a:p>
          <a:p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19" y="842293"/>
            <a:ext cx="6440908" cy="4250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09773" y="53839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 smtClean="0"/>
              <a:t>华东师范大学</a:t>
            </a:r>
            <a:r>
              <a:rPr lang="zh-CN" altLang="en-US" sz="2400" dirty="0"/>
              <a:t>刘濯</a:t>
            </a:r>
            <a:r>
              <a:rPr lang="zh-CN" altLang="en-US" sz="2400" dirty="0" smtClean="0"/>
              <a:t>源教授研究 “</a:t>
            </a:r>
            <a:r>
              <a:rPr lang="zh-CN" altLang="en-US" sz="2400" dirty="0"/>
              <a:t>思维可视化教学体系</a:t>
            </a:r>
            <a:r>
              <a:rPr lang="zh-CN" altLang="en-US" sz="2400" dirty="0" smtClean="0"/>
              <a:t>”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学科思维导图概念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239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学科思维导图与历史核心素养培养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747" y="1666430"/>
            <a:ext cx="11400090" cy="4581969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时空观念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明确某一历史阶段的历史特征、某一历史阶段在政治、经济文化方面的史实表现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dirty="0" smtClean="0"/>
              <a:t>历史解释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不同板块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知识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点之间的内在逻辑联系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dirty="0" smtClean="0"/>
              <a:t>唯物史观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用唯物史观指导分析内在逻辑联系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2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学科思维导图的优点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191" y="1617083"/>
            <a:ext cx="11181268" cy="4195481"/>
          </a:xfrm>
        </p:spPr>
        <p:txBody>
          <a:bodyPr>
            <a:noAutofit/>
          </a:bodyPr>
          <a:lstStyle/>
          <a:p>
            <a:r>
              <a:rPr lang="zh-CN" altLang="zh-CN" sz="3200" dirty="0"/>
              <a:t>一是能有效</a:t>
            </a:r>
            <a:r>
              <a:rPr lang="zh-CN" altLang="zh-CN" sz="3200" dirty="0">
                <a:solidFill>
                  <a:srgbClr val="FF0000"/>
                </a:solidFill>
              </a:rPr>
              <a:t>整合</a:t>
            </a:r>
            <a:r>
              <a:rPr lang="zh-CN" altLang="zh-CN" sz="3200" dirty="0"/>
              <a:t>不同板块的基础知识，让学生能够从整体全面的对该阶段基础知识形成基本的</a:t>
            </a:r>
            <a:r>
              <a:rPr lang="zh-CN" altLang="zh-CN" sz="3200" dirty="0">
                <a:solidFill>
                  <a:srgbClr val="FF0000"/>
                </a:solidFill>
              </a:rPr>
              <a:t>框架体系</a:t>
            </a:r>
            <a:r>
              <a:rPr lang="zh-CN" altLang="zh-CN" sz="3200" dirty="0" smtClean="0"/>
              <a:t>；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zh-CN" sz="3200" dirty="0" smtClean="0"/>
              <a:t>二</a:t>
            </a:r>
            <a:r>
              <a:rPr lang="zh-CN" altLang="zh-CN" sz="3200" dirty="0"/>
              <a:t>是思维导图体现</a:t>
            </a:r>
            <a:r>
              <a:rPr lang="zh-CN" altLang="zh-CN" sz="3200" dirty="0">
                <a:solidFill>
                  <a:srgbClr val="FF0000"/>
                </a:solidFill>
              </a:rPr>
              <a:t>思维的发散</a:t>
            </a:r>
            <a:r>
              <a:rPr lang="zh-CN" altLang="zh-CN" sz="3200" dirty="0"/>
              <a:t>过程，能明确不同知识点间的内在</a:t>
            </a:r>
            <a:r>
              <a:rPr lang="zh-CN" altLang="zh-CN" sz="3200" dirty="0">
                <a:solidFill>
                  <a:srgbClr val="FF0000"/>
                </a:solidFill>
              </a:rPr>
              <a:t>逻辑联系</a:t>
            </a:r>
            <a:r>
              <a:rPr lang="zh-CN" altLang="zh-CN" sz="3200" dirty="0"/>
              <a:t>，有助于学生的</a:t>
            </a:r>
            <a:r>
              <a:rPr lang="zh-CN" altLang="zh-CN" sz="3200" dirty="0">
                <a:solidFill>
                  <a:srgbClr val="FF0000"/>
                </a:solidFill>
              </a:rPr>
              <a:t>历史理解与解释</a:t>
            </a:r>
            <a:r>
              <a:rPr lang="zh-CN" altLang="zh-CN" sz="3200" dirty="0"/>
              <a:t>能力提升</a:t>
            </a:r>
            <a:r>
              <a:rPr lang="zh-CN" altLang="zh-CN" sz="3200" dirty="0" smtClean="0"/>
              <a:t>；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zh-CN" sz="3200" dirty="0" smtClean="0"/>
              <a:t>三</a:t>
            </a:r>
            <a:r>
              <a:rPr lang="zh-CN" altLang="zh-CN" sz="3200" dirty="0"/>
              <a:t>是通过示范最终引导学生自己动手绘制思维导图，换一种方式进行复习，提升其学生</a:t>
            </a:r>
            <a:r>
              <a:rPr lang="zh-CN" altLang="zh-CN" sz="3200" dirty="0">
                <a:solidFill>
                  <a:srgbClr val="FF0000"/>
                </a:solidFill>
              </a:rPr>
              <a:t>兴趣</a:t>
            </a:r>
            <a:r>
              <a:rPr lang="zh-CN" altLang="zh-CN" sz="3200" dirty="0"/>
              <a:t>，落实知识，</a:t>
            </a:r>
            <a:r>
              <a:rPr lang="zh-CN" altLang="zh-CN" sz="3200" dirty="0">
                <a:solidFill>
                  <a:srgbClr val="FF0000"/>
                </a:solidFill>
              </a:rPr>
              <a:t>提升能力</a:t>
            </a:r>
            <a:r>
              <a:rPr lang="zh-CN" altLang="zh-CN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66861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1035</TotalTime>
  <Words>1210</Words>
  <Application>Microsoft Office PowerPoint</Application>
  <PresentationFormat>宽屏</PresentationFormat>
  <Paragraphs>119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华文楷体</vt:lpstr>
      <vt:lpstr>楷体</vt:lpstr>
      <vt:lpstr>宋体</vt:lpstr>
      <vt:lpstr>Arial</vt:lpstr>
      <vt:lpstr>Calibri</vt:lpstr>
      <vt:lpstr>Century Gothic</vt:lpstr>
      <vt:lpstr>Times New Roman</vt:lpstr>
      <vt:lpstr>Wingdings 3</vt:lpstr>
      <vt:lpstr>离子</vt:lpstr>
      <vt:lpstr> </vt:lpstr>
      <vt:lpstr>来自高考题的反思  2017年全国1卷 </vt:lpstr>
      <vt:lpstr>PowerPoint 演示文稿</vt:lpstr>
      <vt:lpstr>学科思维导图优点  知识整合 构建体系 理清知识点逻辑联系 明确阶段特征</vt:lpstr>
      <vt:lpstr>全国卷类似的考查视角      不同的模块知识内在联系解释</vt:lpstr>
      <vt:lpstr>PowerPoint 演示文稿</vt:lpstr>
      <vt:lpstr>PowerPoint 演示文稿</vt:lpstr>
      <vt:lpstr>学科思维导图与历史核心素养培养</vt:lpstr>
      <vt:lpstr>学科思维导图的优点</vt:lpstr>
      <vt:lpstr>以春秋战国时期为例整合知识</vt:lpstr>
      <vt:lpstr>       体系构建——思维导图</vt:lpstr>
      <vt:lpstr>知识运用 能力提升</vt:lpstr>
      <vt:lpstr>PowerPoint 演示文稿</vt:lpstr>
      <vt:lpstr>思维导图构建知识体系也可以在板块内进行                    明清时期商业发展 </vt:lpstr>
      <vt:lpstr>历史学科核心素养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郑大志</dc:creator>
  <cp:lastModifiedBy>微软用户</cp:lastModifiedBy>
  <cp:revision>58</cp:revision>
  <dcterms:created xsi:type="dcterms:W3CDTF">2017-02-22T10:57:12Z</dcterms:created>
  <dcterms:modified xsi:type="dcterms:W3CDTF">2019-03-07T07:13:22Z</dcterms:modified>
</cp:coreProperties>
</file>